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5"/>
  </p:notesMasterIdLst>
  <p:handoutMasterIdLst>
    <p:handoutMasterId r:id="rId16"/>
  </p:handoutMasterIdLst>
  <p:sldIdLst>
    <p:sldId id="445" r:id="rId6"/>
    <p:sldId id="446" r:id="rId7"/>
    <p:sldId id="447" r:id="rId8"/>
    <p:sldId id="444" r:id="rId9"/>
    <p:sldId id="448" r:id="rId10"/>
    <p:sldId id="449" r:id="rId11"/>
    <p:sldId id="450" r:id="rId12"/>
    <p:sldId id="451" r:id="rId13"/>
    <p:sldId id="45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vaarts, Jelle (BE - Brussels)" initials="WJ(-B" lastIdx="82" clrIdx="0">
    <p:extLst>
      <p:ext uri="{19B8F6BF-5375-455C-9EA6-DF929625EA0E}">
        <p15:presenceInfo xmlns:p15="http://schemas.microsoft.com/office/powerpoint/2012/main" userId="S-1-5-21-2126658991-3233264-929701000-65596" providerId="AD"/>
      </p:ext>
    </p:extLst>
  </p:cmAuthor>
  <p:cmAuthor id="2" name="Wesley Bille" initials="WB" lastIdx="1" clrIdx="1">
    <p:extLst>
      <p:ext uri="{19B8F6BF-5375-455C-9EA6-DF929625EA0E}">
        <p15:presenceInfo xmlns:p15="http://schemas.microsoft.com/office/powerpoint/2012/main" userId="99fe721d-81b1-4a9d-ad04-5fb697a4dacc" providerId="Windows Live"/>
      </p:ext>
    </p:extLst>
  </p:cmAuthor>
  <p:cmAuthor id="3" name="Van Mol, Jasmine (BE - Brussels)" initials="VMJ(-B" lastIdx="29" clrIdx="2">
    <p:extLst>
      <p:ext uri="{19B8F6BF-5375-455C-9EA6-DF929625EA0E}">
        <p15:presenceInfo xmlns:p15="http://schemas.microsoft.com/office/powerpoint/2012/main" userId="S-1-5-21-2126658991-3233264-929701000-92633" providerId="AD"/>
      </p:ext>
    </p:extLst>
  </p:cmAuthor>
  <p:cmAuthor id="4" name="Jelle Welvaarts" initials="JW" lastIdx="1" clrIdx="3">
    <p:extLst>
      <p:ext uri="{19B8F6BF-5375-455C-9EA6-DF929625EA0E}">
        <p15:presenceInfo xmlns:p15="http://schemas.microsoft.com/office/powerpoint/2012/main" userId="80c509c5b524a1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5CFFF"/>
    <a:srgbClr val="C9EEED"/>
    <a:srgbClr val="BFEAFB"/>
    <a:srgbClr val="F7F7B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8" autoAdjust="0"/>
    <p:restoredTop sz="91395" autoAdjust="0"/>
  </p:normalViewPr>
  <p:slideViewPr>
    <p:cSldViewPr snapToGrid="0" snapToObjects="1">
      <p:cViewPr varScale="1">
        <p:scale>
          <a:sx n="79" d="100"/>
          <a:sy n="79" d="100"/>
        </p:scale>
        <p:origin x="102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is Ballet (BOSA)" userId="d4674d16-7c7c-4ef3-af83-e9f30e622efc" providerId="ADAL" clId="{BE39A96B-0604-481F-9A35-165D2D1B5FFD}"/>
    <pc:docChg chg="custSel modSld">
      <pc:chgData name="Joris Ballet (BOSA)" userId="d4674d16-7c7c-4ef3-af83-e9f30e622efc" providerId="ADAL" clId="{BE39A96B-0604-481F-9A35-165D2D1B5FFD}" dt="2018-10-19T09:24:53.482" v="27" actId="20577"/>
      <pc:docMkLst>
        <pc:docMk/>
      </pc:docMkLst>
      <pc:sldChg chg="modSp">
        <pc:chgData name="Joris Ballet (BOSA)" userId="d4674d16-7c7c-4ef3-af83-e9f30e622efc" providerId="ADAL" clId="{BE39A96B-0604-481F-9A35-165D2D1B5FFD}" dt="2018-10-19T09:24:44.001" v="1" actId="27636"/>
        <pc:sldMkLst>
          <pc:docMk/>
          <pc:sldMk cId="3658614937" sldId="444"/>
        </pc:sldMkLst>
        <pc:spChg chg="mod">
          <ac:chgData name="Joris Ballet (BOSA)" userId="d4674d16-7c7c-4ef3-af83-e9f30e622efc" providerId="ADAL" clId="{BE39A96B-0604-481F-9A35-165D2D1B5FFD}" dt="2018-10-19T09:24:44.001" v="1" actId="27636"/>
          <ac:spMkLst>
            <pc:docMk/>
            <pc:sldMk cId="3658614937" sldId="444"/>
            <ac:spMk id="4" creationId="{82ED26E0-4532-45E1-87E4-F662AA667630}"/>
          </ac:spMkLst>
        </pc:spChg>
      </pc:sldChg>
      <pc:sldChg chg="modSp">
        <pc:chgData name="Joris Ballet (BOSA)" userId="d4674d16-7c7c-4ef3-af83-e9f30e622efc" providerId="ADAL" clId="{BE39A96B-0604-481F-9A35-165D2D1B5FFD}" dt="2018-10-19T09:24:43.893" v="0" actId="20577"/>
        <pc:sldMkLst>
          <pc:docMk/>
          <pc:sldMk cId="1417139874" sldId="445"/>
        </pc:sldMkLst>
        <pc:spChg chg="mod">
          <ac:chgData name="Joris Ballet (BOSA)" userId="d4674d16-7c7c-4ef3-af83-e9f30e622efc" providerId="ADAL" clId="{BE39A96B-0604-481F-9A35-165D2D1B5FFD}" dt="2018-10-19T09:24:43.893" v="0" actId="20577"/>
          <ac:spMkLst>
            <pc:docMk/>
            <pc:sldMk cId="1417139874" sldId="445"/>
            <ac:spMk id="4" creationId="{4722EC7C-BACE-454E-8A52-7B1A12B75E50}"/>
          </ac:spMkLst>
        </pc:spChg>
      </pc:sldChg>
      <pc:sldChg chg="modSp">
        <pc:chgData name="Joris Ballet (BOSA)" userId="d4674d16-7c7c-4ef3-af83-e9f30e622efc" providerId="ADAL" clId="{BE39A96B-0604-481F-9A35-165D2D1B5FFD}" dt="2018-10-19T09:24:44.033" v="2" actId="27636"/>
        <pc:sldMkLst>
          <pc:docMk/>
          <pc:sldMk cId="4068992987" sldId="450"/>
        </pc:sldMkLst>
        <pc:spChg chg="mod">
          <ac:chgData name="Joris Ballet (BOSA)" userId="d4674d16-7c7c-4ef3-af83-e9f30e622efc" providerId="ADAL" clId="{BE39A96B-0604-481F-9A35-165D2D1B5FFD}" dt="2018-10-19T09:24:44.033" v="2" actId="27636"/>
          <ac:spMkLst>
            <pc:docMk/>
            <pc:sldMk cId="4068992987" sldId="450"/>
            <ac:spMk id="4" creationId="{9C7A8A30-068E-4040-B248-61EB028FB04E}"/>
          </ac:spMkLst>
        </pc:spChg>
      </pc:sldChg>
      <pc:sldChg chg="modSp">
        <pc:chgData name="Joris Ballet (BOSA)" userId="d4674d16-7c7c-4ef3-af83-e9f30e622efc" providerId="ADAL" clId="{BE39A96B-0604-481F-9A35-165D2D1B5FFD}" dt="2018-10-19T09:24:53.482" v="27" actId="20577"/>
        <pc:sldMkLst>
          <pc:docMk/>
          <pc:sldMk cId="2727228541" sldId="452"/>
        </pc:sldMkLst>
        <pc:spChg chg="mod">
          <ac:chgData name="Joris Ballet (BOSA)" userId="d4674d16-7c7c-4ef3-af83-e9f30e622efc" providerId="ADAL" clId="{BE39A96B-0604-481F-9A35-165D2D1B5FFD}" dt="2018-10-19T09:24:53.482" v="27" actId="20577"/>
          <ac:spMkLst>
            <pc:docMk/>
            <pc:sldMk cId="2727228541" sldId="452"/>
            <ac:spMk id="4" creationId="{00911C02-3DEC-403D-B391-F410CA33BB21}"/>
          </ac:spMkLst>
        </pc:spChg>
      </pc:sldChg>
    </pc:docChg>
  </pc:docChgLst>
  <pc:docChgLst>
    <pc:chgData name="Joris Ballet (BOSA)" userId="d4674d16-7c7c-4ef3-af83-e9f30e622efc" providerId="ADAL" clId="{6FFBB75D-278A-4454-A7B4-54F0DCDE9CE9}"/>
    <pc:docChg chg="undo custSel addSld delSld modSld">
      <pc:chgData name="Joris Ballet (BOSA)" userId="d4674d16-7c7c-4ef3-af83-e9f30e622efc" providerId="ADAL" clId="{6FFBB75D-278A-4454-A7B4-54F0DCDE9CE9}" dt="2018-10-18T10:04:01.976" v="36" actId="6549"/>
      <pc:docMkLst>
        <pc:docMk/>
      </pc:docMkLst>
      <pc:sldChg chg="del">
        <pc:chgData name="Joris Ballet (BOSA)" userId="d4674d16-7c7c-4ef3-af83-e9f30e622efc" providerId="ADAL" clId="{6FFBB75D-278A-4454-A7B4-54F0DCDE9CE9}" dt="2018-10-18T10:03:34.246" v="0" actId="2696"/>
        <pc:sldMkLst>
          <pc:docMk/>
          <pc:sldMk cId="241052876" sldId="443"/>
        </pc:sldMkLst>
      </pc:sldChg>
      <pc:sldChg chg="modSp add del">
        <pc:chgData name="Joris Ballet (BOSA)" userId="d4674d16-7c7c-4ef3-af83-e9f30e622efc" providerId="ADAL" clId="{6FFBB75D-278A-4454-A7B4-54F0DCDE9CE9}" dt="2018-10-18T10:03:52.957" v="35" actId="20577"/>
        <pc:sldMkLst>
          <pc:docMk/>
          <pc:sldMk cId="1417139874" sldId="445"/>
        </pc:sldMkLst>
        <pc:spChg chg="mod">
          <ac:chgData name="Joris Ballet (BOSA)" userId="d4674d16-7c7c-4ef3-af83-e9f30e622efc" providerId="ADAL" clId="{6FFBB75D-278A-4454-A7B4-54F0DCDE9CE9}" dt="2018-10-18T10:03:52.957" v="35" actId="20577"/>
          <ac:spMkLst>
            <pc:docMk/>
            <pc:sldMk cId="1417139874" sldId="445"/>
            <ac:spMk id="2" creationId="{0D4373E2-FD5F-4593-965C-EDD364B706DC}"/>
          </ac:spMkLst>
        </pc:spChg>
        <pc:spChg chg="mod">
          <ac:chgData name="Joris Ballet (BOSA)" userId="d4674d16-7c7c-4ef3-af83-e9f30e622efc" providerId="ADAL" clId="{6FFBB75D-278A-4454-A7B4-54F0DCDE9CE9}" dt="2018-10-18T10:03:44.501" v="4" actId="27636"/>
          <ac:spMkLst>
            <pc:docMk/>
            <pc:sldMk cId="1417139874" sldId="445"/>
            <ac:spMk id="4" creationId="{4722EC7C-BACE-454E-8A52-7B1A12B75E50}"/>
          </ac:spMkLst>
        </pc:spChg>
      </pc:sldChg>
      <pc:sldChg chg="modSp">
        <pc:chgData name="Joris Ballet (BOSA)" userId="d4674d16-7c7c-4ef3-af83-e9f30e622efc" providerId="ADAL" clId="{6FFBB75D-278A-4454-A7B4-54F0DCDE9CE9}" dt="2018-10-18T10:04:01.976" v="36" actId="6549"/>
        <pc:sldMkLst>
          <pc:docMk/>
          <pc:sldMk cId="2252894597" sldId="446"/>
        </pc:sldMkLst>
        <pc:spChg chg="mod">
          <ac:chgData name="Joris Ballet (BOSA)" userId="d4674d16-7c7c-4ef3-af83-e9f30e622efc" providerId="ADAL" clId="{6FFBB75D-278A-4454-A7B4-54F0DCDE9CE9}" dt="2018-10-18T10:04:01.976" v="36" actId="6549"/>
          <ac:spMkLst>
            <pc:docMk/>
            <pc:sldMk cId="2252894597" sldId="446"/>
            <ac:spMk id="4" creationId="{F65201BB-CD6D-4442-94BD-CDA5B3CD57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D96068-2FBE-4D41-A697-DC844BEDF5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2D07C-07A3-4EC5-B9C6-C7C053AAC8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08E6B7-D897-4AF6-A334-1B629FFE7C35}" type="datetimeFigureOut">
              <a:rPr lang="nl-BE" smtClean="0"/>
              <a:t>19/10/2018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5CCC3-1D65-4A60-B455-E49972731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7D253-FF75-4B2E-9A1F-38C8E087B0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2F4A78-2663-45AD-91C4-4B3FA91FF805}" type="slidenum">
              <a:rPr lang="nl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297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03229-89F4-444C-9FC8-D8C8A9A7BF7D}" type="datetimeFigureOut">
              <a:rPr lang="en-US" smtClean="0"/>
              <a:t>10/19/2018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FC51E4-997F-3F48-B860-E374C164C27B}" type="slidenum">
              <a:rPr lang="en-US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084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van de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3" descr="S:\BOSA\ppt\inspirations et bases\formes\BOSA_PPT_Calibri Ligh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674" y="5841061"/>
            <a:ext cx="554327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S:\BOSA\ppt\inspirations et bases\formes\BOSA_PPT_Calibri Light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75" y="531966"/>
            <a:ext cx="6513605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ZoneTexte 86"/>
          <p:cNvSpPr txBox="1"/>
          <p:nvPr userDrawn="1"/>
        </p:nvSpPr>
        <p:spPr bwMode="auto">
          <a:xfrm>
            <a:off x="4877787" y="5085184"/>
            <a:ext cx="1824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1103446" y="2780928"/>
            <a:ext cx="4224469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HET IS DE ONDERTITEL VAN DE PRESENTATIE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4" y="4437112"/>
            <a:ext cx="2861915" cy="1008112"/>
          </a:xfrm>
        </p:spPr>
        <p:txBody>
          <a:bodyPr>
            <a:normAutofit/>
          </a:bodyPr>
          <a:lstStyle>
            <a:lvl1pPr marL="10001"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>
                <a:latin typeface="+mn-lt"/>
                <a:cs typeface="Calibri"/>
              </a:rPr>
              <a:t>DATUM VAN DE PRESENTATIE </a:t>
            </a:r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 van de auteurs en van de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endParaRPr lang="fr-BE" sz="1200" dirty="0">
              <a:latin typeface="+mn-lt"/>
              <a:cs typeface="Calibri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1103447" y="1052736"/>
            <a:ext cx="4032447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HET IS DE TITEL VAN DE PRESENTATIE</a:t>
            </a:r>
            <a:endParaRPr lang="fr-BE" dirty="0"/>
          </a:p>
        </p:txBody>
      </p:sp>
      <p:pic>
        <p:nvPicPr>
          <p:cNvPr id="10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406" y="558152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065" y="6018861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82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547096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00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3068961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957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547096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/>
        <p:txBody>
          <a:bodyPr/>
          <a:lstStyle/>
          <a:p>
            <a:pPr lvl="0"/>
            <a:r>
              <a:rPr lang="nl-NL" dirty="0"/>
              <a:t>Klik hier om tekst te bewerken</a:t>
            </a:r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43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2"/>
          <p:cNvSpPr>
            <a:spLocks noGrp="1"/>
          </p:cNvSpPr>
          <p:nvPr>
            <p:ph sz="half" idx="12" hasCustomPrompt="1"/>
          </p:nvPr>
        </p:nvSpPr>
        <p:spPr>
          <a:xfrm>
            <a:off x="1295467" y="548680"/>
            <a:ext cx="9601067" cy="56886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5613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096000" y="1268760"/>
            <a:ext cx="5280587" cy="496855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815413" y="1268760"/>
            <a:ext cx="5280587" cy="496855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547096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63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15415" y="1268762"/>
            <a:ext cx="5280587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Ondertijtel</a:t>
            </a:r>
            <a:endParaRPr lang="fr-FR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1" y="1268760"/>
            <a:ext cx="5280588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Ondertijtel</a:t>
            </a:r>
            <a:endParaRPr lang="fr-FR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815413" y="1772816"/>
            <a:ext cx="5280587" cy="44644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096000" y="1772816"/>
            <a:ext cx="5280587" cy="446449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8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547096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97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18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en uitl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66736" y="1628802"/>
            <a:ext cx="6705865" cy="439248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hier om tekst te bewerken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Tweede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Vierde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Vijfde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 niveau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1424" y="1628802"/>
            <a:ext cx="3840427" cy="43924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op de tekst te bewerken</a:t>
            </a:r>
            <a:endParaRPr lang="fr-FR" dirty="0"/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1598305" y="692698"/>
            <a:ext cx="5649828" cy="936104"/>
          </a:xfrm>
        </p:spPr>
        <p:txBody>
          <a:bodyPr/>
          <a:lstStyle/>
          <a:p>
            <a:r>
              <a:rPr lang="nl-NL" dirty="0"/>
              <a:t>Klik op de titel te bewerken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6090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295469" y="1268761"/>
            <a:ext cx="9601065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hier om tekst te bewerken</a:t>
            </a:r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fr-BE" dirty="0"/>
          </a:p>
        </p:txBody>
      </p:sp>
      <p:sp>
        <p:nvSpPr>
          <p:cNvPr id="41" name="Espace réservé du titre 40"/>
          <p:cNvSpPr>
            <a:spLocks noGrp="1"/>
          </p:cNvSpPr>
          <p:nvPr>
            <p:ph type="title"/>
          </p:nvPr>
        </p:nvSpPr>
        <p:spPr>
          <a:xfrm>
            <a:off x="1295467" y="547096"/>
            <a:ext cx="9601068" cy="72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op de titel te bewerken</a:t>
            </a:r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674" y="5841061"/>
            <a:ext cx="554327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537684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9648395" y="6232230"/>
            <a:ext cx="2158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63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accent2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000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accent2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a.fgov.be/" TargetMode="External"/><Relationship Id="rId2" Type="http://schemas.openxmlformats.org/officeDocument/2006/relationships/hyperlink" Target="https://www.autoriteprotectiondonnees.be/decision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ksz-bcss.fgov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73E2-FD5F-4593-965C-EDD364B7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Compétences CSI – chambre Sécurité sociale et Santé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61B602-6A50-404A-B033-7E6F650E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2EC7C-BACE-454E-8A52-7B1A12B75E5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fr-BE" dirty="0"/>
              <a:t>formuler des bonnes pratiques</a:t>
            </a:r>
          </a:p>
          <a:p>
            <a:pPr lvl="1"/>
            <a:r>
              <a:rPr lang="fr-BE" dirty="0"/>
              <a:t>rendre des délibérations pour le traitement de données anonymes</a:t>
            </a:r>
          </a:p>
          <a:p>
            <a:pPr lvl="1"/>
            <a:r>
              <a:rPr lang="fr-BE" dirty="0"/>
              <a:t>rendre des délibérations pour la communication de données à caractère personnel </a:t>
            </a:r>
          </a:p>
          <a:p>
            <a:pPr lvl="1"/>
            <a:r>
              <a:rPr lang="fr-BE" dirty="0"/>
              <a:t>tenir à jour et publier une liste de délibérations</a:t>
            </a:r>
          </a:p>
          <a:p>
            <a:pPr lvl="2"/>
            <a:r>
              <a:rPr lang="fr-BE" dirty="0"/>
              <a:t>site web de la Banque Carrefour de la Sécurité Sociale</a:t>
            </a:r>
          </a:p>
          <a:p>
            <a:pPr lvl="2"/>
            <a:r>
              <a:rPr lang="fr-BE" dirty="0"/>
              <a:t>site web de la plate-forme </a:t>
            </a:r>
            <a:r>
              <a:rPr lang="fr-BE" dirty="0" err="1"/>
              <a:t>eHealth</a:t>
            </a:r>
            <a:endParaRPr lang="fr-BE" dirty="0"/>
          </a:p>
          <a:p>
            <a:pPr lvl="1"/>
            <a:r>
              <a:rPr lang="fr-BE" dirty="0"/>
              <a:t>soutenir les délégués à la protection des données (DPO)</a:t>
            </a:r>
          </a:p>
          <a:p>
            <a:pPr lvl="1"/>
            <a:r>
              <a:rPr lang="fr-BE" dirty="0"/>
              <a:t>publier un rapport d’activités concis</a:t>
            </a:r>
          </a:p>
        </p:txBody>
      </p:sp>
    </p:spTree>
    <p:extLst>
      <p:ext uri="{BB962C8B-B14F-4D97-AF65-F5344CB8AC3E}">
        <p14:creationId xmlns:p14="http://schemas.microsoft.com/office/powerpoint/2010/main" val="14171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CEF4-39D4-4BD0-BFE0-BA9A709E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Compétences CSI – chambre Autorité fédérale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2CAA06-2E41-488D-A90D-1E1E7B123A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201BB-CD6D-4442-94BD-CDA5B3CD577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rendre des délibérations pour des communications de données à caractère personnel par les services publics fédéraux et les institutions publiques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tenir à jour et publier une liste de délibérations rendues et un rapport d’activités concis sur le site web du SPF Stratégie et Appui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289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B6FE-B9F8-40DA-8CA7-6FF56DAD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Délibérations CSI – chambre Sécurité sociale et Santé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844C61-F277-4CAE-9640-BD9235D746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19388-7327-49C3-BDF8-8C56DA6A4CB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3300" dirty="0"/>
              <a:t>chambre Séc. soc.&amp;S – </a:t>
            </a:r>
            <a:r>
              <a:rPr lang="fr-BE" sz="3300" u="sng" dirty="0"/>
              <a:t>délibération obligatoire</a:t>
            </a:r>
          </a:p>
          <a:p>
            <a:pPr lvl="1" algn="just"/>
            <a:r>
              <a:rPr lang="fr-BE" sz="2500" dirty="0"/>
              <a:t>communications de données à caractère personnel</a:t>
            </a:r>
          </a:p>
          <a:p>
            <a:pPr lvl="1" algn="just"/>
            <a:r>
              <a:rPr lang="fr-BE" sz="2500" b="1" dirty="0"/>
              <a:t>par</a:t>
            </a:r>
            <a:r>
              <a:rPr lang="fr-BE" sz="2500" dirty="0"/>
              <a:t> la BCSS, une institution de Sécurité sociale (ISS) ou une instance d'une Communauté/Région ayant adhéré au réseau</a:t>
            </a:r>
          </a:p>
          <a:p>
            <a:pPr lvl="1" algn="just"/>
            <a:r>
              <a:rPr lang="fr-BE" sz="2500" b="1" dirty="0"/>
              <a:t>à</a:t>
            </a:r>
            <a:r>
              <a:rPr lang="fr-BE" sz="2500" dirty="0"/>
              <a:t> une autre ISS ou une instance autre qu’un SPF, un SPP ou un OIP en dehors de la Sécurité sociale</a:t>
            </a:r>
          </a:p>
          <a:p>
            <a:pPr lvl="1" algn="just"/>
            <a:r>
              <a:rPr lang="fr-BE" sz="2500" dirty="0"/>
              <a:t>exigent une délibération de la chambre Séc.soc. &amp; S</a:t>
            </a:r>
          </a:p>
          <a:p>
            <a:pPr lvl="1" algn="just"/>
            <a:r>
              <a:rPr lang="fr-BE" sz="2500" dirty="0"/>
              <a:t>exceptions</a:t>
            </a:r>
          </a:p>
          <a:p>
            <a:pPr lvl="2" algn="just"/>
            <a:r>
              <a:rPr lang="fr-BE"/>
              <a:t>à fixer par arrêté royal pour les communications de données à caractère personnel par la BCSS ou une ISS à une autre ISS (voir à cette fin l’arrêté royal du 4 février 1997) </a:t>
            </a:r>
          </a:p>
          <a:p>
            <a:pPr lvl="2" algn="just"/>
            <a:r>
              <a:rPr lang="fr-BE"/>
              <a:t>communications de données à caractère personnel par une instance d'une Communauté/Région ayant adhéré au réseau à une autre instance de la même Communauté/Région, pour autant qu’elles n’aient pas lieu avec l’intervention de la BCSS</a:t>
            </a:r>
          </a:p>
          <a:p>
            <a:pPr lvl="2" algn="just"/>
            <a:r>
              <a:rPr lang="fr-BE"/>
              <a:t>communications aux Archives générales du Royaume et aux Archives de l’État dans les provinces</a:t>
            </a:r>
          </a:p>
          <a:p>
            <a:pPr lvl="2" algn="just"/>
            <a:r>
              <a:rPr lang="fr-BE"/>
              <a:t>communications de données à caractère personnel pseudonymisées à certains destinataires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3300" dirty="0"/>
              <a:t>chambre Séc. soc.&amp;S – </a:t>
            </a:r>
            <a:r>
              <a:rPr lang="fr-BE" sz="3300" u="sng" dirty="0"/>
              <a:t>délibération obligatoire</a:t>
            </a:r>
          </a:p>
          <a:p>
            <a:pPr lvl="1" algn="just"/>
            <a:r>
              <a:rPr lang="fr-BE" sz="2500" dirty="0"/>
              <a:t>communications de données à caractère personnel concernant la </a:t>
            </a:r>
            <a:r>
              <a:rPr lang="fr-BE" sz="2500" b="1" dirty="0"/>
              <a:t>santé</a:t>
            </a:r>
          </a:p>
          <a:p>
            <a:pPr lvl="1" algn="just"/>
            <a:r>
              <a:rPr lang="fr-BE" sz="2500" dirty="0"/>
              <a:t>exigent dans certains cas une délibération de la chambre Séc.soc. &amp; S</a:t>
            </a:r>
          </a:p>
        </p:txBody>
      </p:sp>
    </p:spTree>
    <p:extLst>
      <p:ext uri="{BB962C8B-B14F-4D97-AF65-F5344CB8AC3E}">
        <p14:creationId xmlns:p14="http://schemas.microsoft.com/office/powerpoint/2010/main" val="302263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EFEC-42DA-407A-ACB3-38630286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Délibérations CSI – chambres réunies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3D306-E1E2-45A6-BCBC-5CA3515DFB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D26E0-4532-45E1-87E4-F662AA66763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chambre Séc. soc. &amp; S et chambre AF (chambres réunies) – </a:t>
            </a:r>
            <a:r>
              <a:rPr lang="fr-BE" u="sng" dirty="0"/>
              <a:t>délibération facultative</a:t>
            </a:r>
          </a:p>
          <a:p>
            <a:pPr lvl="1" algn="just"/>
            <a:r>
              <a:rPr lang="fr-BE"/>
              <a:t>communications de données à caractère personnel</a:t>
            </a:r>
          </a:p>
          <a:p>
            <a:pPr lvl="1" algn="just"/>
            <a:r>
              <a:rPr lang="fr-BE" b="1" dirty="0"/>
              <a:t>par</a:t>
            </a:r>
            <a:r>
              <a:rPr lang="fr-BE"/>
              <a:t> la BCSS, une ISS publique ou une instance d'une Communauté/Région ayant adhéré au réseau</a:t>
            </a:r>
          </a:p>
          <a:p>
            <a:pPr lvl="1" algn="just"/>
            <a:r>
              <a:rPr lang="fr-BE" b="1" dirty="0"/>
              <a:t>à</a:t>
            </a:r>
            <a:r>
              <a:rPr lang="fr-BE"/>
              <a:t> un SPF, SPP ou OIP fédéral en dehors de la Sécurité sociale</a:t>
            </a:r>
          </a:p>
          <a:p>
            <a:pPr lvl="1" algn="just"/>
            <a:r>
              <a:rPr lang="fr-BE"/>
              <a:t>exigent une délibération des chambres réunies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les responsables du traitement concernés ne parviennent pas à un (protocole d’)accord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au moins un responsable du traitement concerné demande une délibération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chambre Séc.soc. &amp; S et chambre AF (chambres réunies) – </a:t>
            </a:r>
            <a:r>
              <a:rPr lang="fr-BE" u="sng" dirty="0"/>
              <a:t>délibération obligatoire</a:t>
            </a:r>
          </a:p>
          <a:p>
            <a:pPr lvl="1" algn="just"/>
            <a:r>
              <a:rPr lang="fr-BE"/>
              <a:t>communications de données à caractère personnel</a:t>
            </a:r>
          </a:p>
          <a:p>
            <a:pPr lvl="1" algn="just"/>
            <a:r>
              <a:rPr lang="fr-BE" b="1" dirty="0"/>
              <a:t>par</a:t>
            </a:r>
            <a:r>
              <a:rPr lang="fr-BE"/>
              <a:t> une ISS non publique</a:t>
            </a:r>
          </a:p>
          <a:p>
            <a:pPr lvl="1" algn="just"/>
            <a:r>
              <a:rPr lang="fr-BE" b="1" dirty="0"/>
              <a:t>à</a:t>
            </a:r>
            <a:r>
              <a:rPr lang="fr-BE"/>
              <a:t> un SPF, SPP ou OIP fédéral en dehors de la Sécurité sociale</a:t>
            </a:r>
          </a:p>
          <a:p>
            <a:pPr lvl="1" algn="just"/>
            <a:r>
              <a:rPr lang="fr-BE"/>
              <a:t>exigent une délibération des chambres réunies</a:t>
            </a:r>
          </a:p>
        </p:txBody>
      </p:sp>
    </p:spTree>
    <p:extLst>
      <p:ext uri="{BB962C8B-B14F-4D97-AF65-F5344CB8AC3E}">
        <p14:creationId xmlns:p14="http://schemas.microsoft.com/office/powerpoint/2010/main" val="365861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4DD25-A142-4035-A752-1E710E6A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Délibérations CSI – chambre Autorité fédérale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A452B-1FE4-41C1-8572-64EB791298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D1CD5-10B8-4B9A-8E72-64D6AC88091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chambre AF – </a:t>
            </a:r>
            <a:r>
              <a:rPr lang="fr-BE" u="sng" dirty="0"/>
              <a:t>délibération facultative</a:t>
            </a:r>
          </a:p>
          <a:p>
            <a:pPr lvl="1" algn="just"/>
            <a:r>
              <a:rPr lang="fr-BE"/>
              <a:t>communications de données à caractère personnel</a:t>
            </a:r>
          </a:p>
          <a:p>
            <a:pPr lvl="1" algn="just"/>
            <a:r>
              <a:rPr lang="fr-BE" b="1" dirty="0"/>
              <a:t>par</a:t>
            </a:r>
            <a:r>
              <a:rPr lang="fr-BE"/>
              <a:t> un SPF, SPP ou OIP fédéral en dehors de la Sécurité sociale </a:t>
            </a:r>
            <a:r>
              <a:rPr lang="fr-BE" b="1" dirty="0"/>
              <a:t>à</a:t>
            </a:r>
            <a:r>
              <a:rPr lang="fr-BE"/>
              <a:t> un tiers autre qu’une ISS</a:t>
            </a:r>
          </a:p>
          <a:p>
            <a:pPr lvl="1" algn="just"/>
            <a:r>
              <a:rPr lang="fr-BE"/>
              <a:t>exigent une délibération de la chambre AF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les responsables du traitement concernés ne parviennent pas à un accord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au moins un responsable du traitement concerné demande une délibération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0858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CE6B-1A56-4CA4-8822-93A4B129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Délibérations CSI – chambres réunies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E56459-7E6C-4B2F-90EB-8386B89726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044A6-198F-4E68-9E3D-5A6CA268DBD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chambre AF et chambre Séc.soc. &amp; S (chambres réunies) – </a:t>
            </a:r>
            <a:r>
              <a:rPr lang="fr-BE" u="sng" dirty="0"/>
              <a:t>délibération facultative</a:t>
            </a:r>
          </a:p>
          <a:p>
            <a:pPr lvl="1" algn="just"/>
            <a:r>
              <a:rPr lang="fr-BE"/>
              <a:t>communications de données à caractère personnel</a:t>
            </a:r>
          </a:p>
          <a:p>
            <a:pPr lvl="1" algn="just"/>
            <a:r>
              <a:rPr lang="fr-BE" b="1" dirty="0"/>
              <a:t>par</a:t>
            </a:r>
            <a:r>
              <a:rPr lang="fr-BE"/>
              <a:t> un SPF, SPP ou OIP fédéral en dehors de la Sécurité sociale</a:t>
            </a:r>
          </a:p>
          <a:p>
            <a:pPr lvl="1" algn="just"/>
            <a:r>
              <a:rPr lang="fr-BE" b="1" dirty="0"/>
              <a:t>à</a:t>
            </a:r>
            <a:r>
              <a:rPr lang="fr-BE"/>
              <a:t> une IPSS</a:t>
            </a:r>
          </a:p>
          <a:p>
            <a:pPr lvl="1" algn="just"/>
            <a:r>
              <a:rPr lang="fr-BE"/>
              <a:t>exigent une délibération des chambres réunies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les responsables du traitement concernés ne parviennent pas à un accord</a:t>
            </a:r>
          </a:p>
          <a:p>
            <a:pPr lvl="2" algn="just"/>
            <a:r>
              <a:rPr lang="fr-BE" b="1" dirty="0"/>
              <a:t>si</a:t>
            </a:r>
            <a:r>
              <a:rPr lang="fr-BE"/>
              <a:t> au moins un responsable du traitement concerné demande une délibération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chambre AF et chambre Séc.soc. &amp; S (chambres réunies) – </a:t>
            </a:r>
            <a:r>
              <a:rPr lang="fr-BE" u="sng" dirty="0"/>
              <a:t>délibération obligatoire</a:t>
            </a:r>
          </a:p>
          <a:p>
            <a:pPr lvl="1" algn="just"/>
            <a:r>
              <a:rPr lang="fr-BE"/>
              <a:t>communications de données à caractère personnel</a:t>
            </a:r>
          </a:p>
          <a:p>
            <a:pPr lvl="1" algn="just"/>
            <a:r>
              <a:rPr lang="fr-BE" b="1" dirty="0"/>
              <a:t>par</a:t>
            </a:r>
            <a:r>
              <a:rPr lang="fr-BE"/>
              <a:t> un SPF, SPP ou OIP fédéral en dehors de la Sécurité sociale</a:t>
            </a:r>
          </a:p>
          <a:p>
            <a:pPr lvl="1" algn="just"/>
            <a:r>
              <a:rPr lang="fr-BE" b="1" dirty="0"/>
              <a:t>à</a:t>
            </a:r>
            <a:r>
              <a:rPr lang="fr-BE"/>
              <a:t> une ISS non publique</a:t>
            </a:r>
          </a:p>
          <a:p>
            <a:pPr lvl="1" algn="just"/>
            <a:r>
              <a:rPr lang="fr-BE"/>
              <a:t>exigent une délibération des chambres réunies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143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E8ED-1931-498F-AB73-7926A6CA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Délibérations CSI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00060F-AE7B-49B0-8F69-79C2473319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A8A30-068E-4040-B248-61EB028FB04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Les délibérations du CSI ont une portée générale contraignante entre les parties et envers les tiers et ne peuvent pas être contraires aux normes juridiques supérieures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L'Autorité de protection des données peut confronter toute délibération du CSI aux normes juridiques supérieures, et peut, en cas de non-conformité, demander au CSI de reconsidérer cette délibération sur certains points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/>
              <a:t>Si le CSI rend une délibération pour la communication de données à caractère personnel par l'Autorité fédérale, cette dernière est dispensée de l’établissement d’un protocole avec le destinataire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6899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AC06-596F-4EE7-B80E-00B2DEE9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Soutien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0DBE4F-3B80-4DC1-9663-D9C9C66501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8005B-0B96-4BFE-B2F3-ACCDE812FF5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/>
              <a:t>Soutien organisationnel, technique et juridique</a:t>
            </a:r>
          </a:p>
          <a:p>
            <a:pPr marL="1085850" lvl="1" indent="-342900"/>
            <a:r>
              <a:rPr lang="fr-BE"/>
              <a:t>Chambre Sécurité sociale et Santé :</a:t>
            </a:r>
          </a:p>
          <a:p>
            <a:pPr marL="1485900" lvl="2" indent="-342900"/>
            <a:r>
              <a:rPr lang="fr-BE"/>
              <a:t>BCSS (dossiers Sécurité sociale)</a:t>
            </a:r>
          </a:p>
          <a:p>
            <a:pPr marL="1485900" lvl="2" indent="-342900"/>
            <a:r>
              <a:rPr lang="fr-BE"/>
              <a:t>Plate-forme eHealth (dossiers Santé)</a:t>
            </a:r>
          </a:p>
          <a:p>
            <a:pPr marL="1085850" lvl="1" indent="-342900"/>
            <a:r>
              <a:rPr lang="fr-BE"/>
              <a:t>Chambre Autorité fédérale :</a:t>
            </a:r>
          </a:p>
          <a:p>
            <a:pPr marL="1485900" lvl="2" indent="-342900"/>
            <a:r>
              <a:rPr lang="fr-BE"/>
              <a:t>SPF Intérieur, service Registre national (dossiers Registre national)</a:t>
            </a:r>
          </a:p>
          <a:p>
            <a:pPr marL="1485900" lvl="2" indent="-342900"/>
            <a:r>
              <a:rPr lang="fr-BE"/>
              <a:t>SPF BOSA, DG TD (autres dossiers Autorité fédérale)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/>
              <a:t>Contact : ivc@mail.fgov.be ou csi@mail.fgov.be</a:t>
            </a:r>
          </a:p>
        </p:txBody>
      </p:sp>
    </p:spTree>
    <p:extLst>
      <p:ext uri="{BB962C8B-B14F-4D97-AF65-F5344CB8AC3E}">
        <p14:creationId xmlns:p14="http://schemas.microsoft.com/office/powerpoint/2010/main" val="38836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2517D-B4F8-4F7D-81C0-E19F67FE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Autorisations générales des anciens comités sectoriels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12C374-9DE6-47D8-A00A-948172EBD8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11C02-3DEC-403D-B391-F410CA33BB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/>
              <a:t>Une adhésion aux autorisations générales octroyées par l'un des anciens comités sectoriels reste possible, aux mêmes conditions que celles prévues dans la délibération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/>
              <a:t>Demande d’adhésion traitée par le CSI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/>
              <a:t>Lettres d’adhésion et formulaires connexes disponibles par délibération sur :</a:t>
            </a:r>
          </a:p>
          <a:p>
            <a:pPr marL="1085850" lvl="1" indent="-342900"/>
            <a:r>
              <a:rPr lang="fr-BE" dirty="0"/>
              <a:t>provisoirement : </a:t>
            </a:r>
            <a:r>
              <a:rPr lang="fr-BE" dirty="0">
                <a:hlinkClick r:id="rId2"/>
              </a:rPr>
              <a:t>https://www.autoriteprotectiondonnees.be/decisions</a:t>
            </a:r>
            <a:endParaRPr lang="fr-BE" dirty="0"/>
          </a:p>
          <a:p>
            <a:pPr marL="1085850" lvl="1" indent="-342900"/>
            <a:r>
              <a:rPr lang="fr-BE" dirty="0"/>
              <a:t>d</a:t>
            </a:r>
            <a:r>
              <a:rPr lang="fr-BE"/>
              <a:t>ès que possible</a:t>
            </a:r>
            <a:r>
              <a:rPr lang="fr-BE" dirty="0"/>
              <a:t> : </a:t>
            </a:r>
            <a:r>
              <a:rPr lang="fr-BE" dirty="0">
                <a:hlinkClick r:id="rId3"/>
              </a:rPr>
              <a:t>www.bosa.fgov.be</a:t>
            </a:r>
            <a:r>
              <a:rPr lang="fr-BE" dirty="0"/>
              <a:t> et </a:t>
            </a:r>
            <a:r>
              <a:rPr lang="fr-BE" dirty="0">
                <a:hlinkClick r:id="rId4"/>
              </a:rPr>
              <a:t>www.ksz-bcss.fgov.be</a:t>
            </a:r>
            <a:r>
              <a:rPr lang="fr-BE" dirty="0"/>
              <a:t> </a:t>
            </a:r>
          </a:p>
          <a:p>
            <a:pPr marL="1085850" lvl="1" indent="-342900"/>
            <a:endParaRPr lang="fr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7228541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_xxx1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1244d14-5ce4-4a7b-8743-301f920c1a25">BOSATEMP-124977563-1270</_dlc_DocId>
    <_dlc_DocIdUrl xmlns="81244d14-5ce4-4a7b-8743-301f920c1a25">
      <Url>https://gcloudbelgium.sharepoint.com/sites/BOSA-TEMP/DT/_layouts/15/DocIdRedir.aspx?ID=BOSATEMP-124977563-1270</Url>
      <Description>BOSATEMP-124977563-1270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4D2758BFFD2E4F9FE8F4529B78E926" ma:contentTypeVersion="1206" ma:contentTypeDescription="Create a new document." ma:contentTypeScope="" ma:versionID="a5a57d5890bce28c1511d0f1b36493ef">
  <xsd:schema xmlns:xsd="http://www.w3.org/2001/XMLSchema" xmlns:xs="http://www.w3.org/2001/XMLSchema" xmlns:p="http://schemas.microsoft.com/office/2006/metadata/properties" xmlns:ns2="81244d14-5ce4-4a7b-8743-301f920c1a25" xmlns:ns3="ca50a2d2-7751-4848-a99d-783c9aa7164e" targetNamespace="http://schemas.microsoft.com/office/2006/metadata/properties" ma:root="true" ma:fieldsID="53d87c27d85a196121f5ae79c7dfca00" ns2:_="" ns3:_="">
    <xsd:import namespace="81244d14-5ce4-4a7b-8743-301f920c1a25"/>
    <xsd:import namespace="ca50a2d2-7751-4848-a99d-783c9aa716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44d14-5ce4-4a7b-8743-301f920c1a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0a2d2-7751-4848-a99d-783c9aa71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2E2371-425A-4F91-AB48-EEF2E19C233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1244d14-5ce4-4a7b-8743-301f920c1a25"/>
    <ds:schemaRef ds:uri="ca50a2d2-7751-4848-a99d-783c9aa7164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B00A2B-7CBB-4F26-8D96-B4CF24451F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244d14-5ce4-4a7b-8743-301f920c1a25"/>
    <ds:schemaRef ds:uri="ca50a2d2-7751-4848-a99d-783c9aa716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7FC6AA-23C5-4841-A82D-73E30CD9623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DDCF81B-65AC-46AA-9C36-B2D6FE1A6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Verdana</vt:lpstr>
      <vt:lpstr>Wingdings</vt:lpstr>
      <vt:lpstr>Advisory_xxx1</vt:lpstr>
      <vt:lpstr>Compétences CSI – chambre Sécurité sociale et Santé</vt:lpstr>
      <vt:lpstr>Compétences CSI – chambre Autorité fédérale</vt:lpstr>
      <vt:lpstr>Délibérations CSI – chambre Sécurité sociale et Santé</vt:lpstr>
      <vt:lpstr>Délibérations CSI – chambres réunies</vt:lpstr>
      <vt:lpstr>Délibérations CSI – chambre Autorité fédérale</vt:lpstr>
      <vt:lpstr>Délibérations CSI – chambres réunies</vt:lpstr>
      <vt:lpstr>Délibérations CSI</vt:lpstr>
      <vt:lpstr>Soutien</vt:lpstr>
      <vt:lpstr>Autorisations générales des anciens comités sectoriels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 Bille</dc:creator>
  <cp:lastModifiedBy>Joris Ballet (BOSA)</cp:lastModifiedBy>
  <cp:revision>348</cp:revision>
  <cp:lastPrinted>2018-10-09T05:51:03Z</cp:lastPrinted>
  <dcterms:created xsi:type="dcterms:W3CDTF">2018-02-07T09:18:19Z</dcterms:created>
  <dcterms:modified xsi:type="dcterms:W3CDTF">2018-10-19T09:24:55Z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0x010100B44D2758BFFD2E4F9FE8F4529B78E926</vt:lpwstr>
  </property>
  <property fmtid="{D5CDD505-2E9C-101B-9397-08002B2CF9AE}" pid="3" name="_dlc_DocIdItemGuid">
    <vt:lpwstr>f030b040-9760-4d90-8404-f0b44fb859a3</vt:lpwstr>
  </property>
</Properties>
</file>